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6" r:id="rId3"/>
    <p:sldId id="260" r:id="rId4"/>
    <p:sldId id="261" r:id="rId5"/>
    <p:sldId id="264" r:id="rId6"/>
    <p:sldId id="265" r:id="rId7"/>
    <p:sldId id="268" r:id="rId8"/>
    <p:sldId id="266" r:id="rId9"/>
    <p:sldId id="267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4D7BF-B363-4F32-A692-6BE5C3FC09C7}" type="datetimeFigureOut">
              <a:rPr lang="en-IN" smtClean="0"/>
              <a:t>02-03-2024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1095E-E9BE-4B4B-9A74-0B624553694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701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SYNONYMS</a:t>
            </a:r>
          </a:p>
          <a:p>
            <a:r>
              <a:rPr lang="en-IN" dirty="0" err="1"/>
              <a:t>siddhanta</a:t>
            </a:r>
            <a:r>
              <a:rPr lang="en-IN" dirty="0"/>
              <a:t> -- conclusion; </a:t>
            </a:r>
            <a:r>
              <a:rPr lang="en-IN" dirty="0" err="1"/>
              <a:t>baliya</a:t>
            </a:r>
            <a:r>
              <a:rPr lang="en-IN" dirty="0"/>
              <a:t> -- considering; </a:t>
            </a:r>
            <a:r>
              <a:rPr lang="en-IN" dirty="0" err="1"/>
              <a:t>citte</a:t>
            </a:r>
            <a:r>
              <a:rPr lang="en-IN" dirty="0"/>
              <a:t> -- in the mind; </a:t>
            </a:r>
            <a:r>
              <a:rPr lang="en-IN" dirty="0" err="1"/>
              <a:t>na</a:t>
            </a:r>
            <a:r>
              <a:rPr lang="en-IN" dirty="0"/>
              <a:t> kara -- do not be; </a:t>
            </a:r>
            <a:r>
              <a:rPr lang="en-IN" dirty="0" err="1"/>
              <a:t>alasa</a:t>
            </a:r>
            <a:r>
              <a:rPr lang="en-IN" dirty="0"/>
              <a:t> -- lazy; </a:t>
            </a:r>
            <a:r>
              <a:rPr lang="en-IN" dirty="0" err="1"/>
              <a:t>iha</a:t>
            </a:r>
            <a:r>
              <a:rPr lang="en-IN" dirty="0"/>
              <a:t> -- this; ha-</a:t>
            </a:r>
            <a:r>
              <a:rPr lang="en-IN" dirty="0" err="1"/>
              <a:t>ite</a:t>
            </a:r>
            <a:r>
              <a:rPr lang="en-IN" dirty="0"/>
              <a:t> -- from; </a:t>
            </a:r>
            <a:r>
              <a:rPr lang="en-IN" dirty="0" err="1"/>
              <a:t>krsne</a:t>
            </a:r>
            <a:r>
              <a:rPr lang="en-IN" dirty="0"/>
              <a:t> -- in Lord Krsna; </a:t>
            </a:r>
            <a:r>
              <a:rPr lang="en-IN" dirty="0" err="1"/>
              <a:t>lage</a:t>
            </a:r>
            <a:r>
              <a:rPr lang="en-IN" dirty="0"/>
              <a:t> -- becomes fixed; </a:t>
            </a:r>
            <a:r>
              <a:rPr lang="en-IN" dirty="0" err="1"/>
              <a:t>su-drdha</a:t>
            </a:r>
            <a:r>
              <a:rPr lang="en-IN" dirty="0"/>
              <a:t> -- very firm; </a:t>
            </a:r>
            <a:r>
              <a:rPr lang="en-IN" dirty="0" err="1"/>
              <a:t>manasa</a:t>
            </a:r>
            <a:r>
              <a:rPr lang="en-IN" dirty="0"/>
              <a:t> -- the mind.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2023D-526C-4670-90E0-71A557D350E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907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2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60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857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64034-BF32-E1FD-CCBE-AFF661932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06B419-DF6B-528B-C416-1856E085C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B6F5D-476A-ACEF-F60D-108AC183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207D3-E717-1E57-D9BC-DD28BA70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99AB-C345-4D04-4BBD-252B085F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097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27C44-EB77-231F-B1C0-F3D435AA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CA62D-330D-31E1-B296-A65C75427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CD602-D4D0-4531-5088-B0447D14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692C8-EB73-B7D3-A50C-5B3C0063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C3717-A0AF-CE5C-2448-19417EABD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169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F246-C9D0-CB98-3371-C97077CB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1EBA6-FC89-848F-7F04-25D611B03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64B69-2C3D-3A51-E66E-AF24C11D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29E49-7040-B8D7-928B-0EE6771C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671E4-0F03-5D14-D9D2-E6B2DFBC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71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714B6-0844-24D2-9A7F-D3DDE072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142DB-F472-BCA4-50C4-514553BB8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C6D97-993F-CF6F-73B8-510A34200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C9C7A-4945-D079-7CCA-06E734A2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DAFA4-5CBB-15D6-6959-B2D8C90C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C5B61-AB6C-7063-E856-FB7E49EAE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02ED-18F0-0EED-2EAA-7DB1A581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33659-269E-FA2B-7190-90E362F4C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0AC4E-920C-6F84-D0CA-2CA465610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81527-9700-611F-DAEB-512C61EF6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863B9-012F-C76E-52FC-1F70252C0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078FC-940C-689B-3A85-04826B807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CCB350-454F-0EEC-2940-EBB6EC1B5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419FB1-8F55-730E-86A1-931B6EAE0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43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3AFD-0B2F-C839-5873-1D98B1B5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870EB-AA4F-D028-9DCD-BA51CEC9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851F4-03CE-1473-E8A3-9268CAC79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63496-C24F-CBF3-9163-6FBCE9B7F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276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293F7-D9D0-494A-08E5-5C6653F6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B06B4-80C4-5701-EFE3-3E11CA7F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2CFF-46F3-88A0-ECB4-1D4F0491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754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58A7-1A8E-976E-ABCF-EEEC0698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97954-C3C7-0B8D-767E-CEC2292E7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883F2-698D-8C2F-7B85-587C0588A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5BCE-34FA-A70B-74AE-475A0900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89C81-D631-08C9-092E-E0352B1F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52A06-AD50-1EC7-31BD-7CAD3B23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03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504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437B-8B2B-7A84-AB51-2F29881B1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33E968-BB09-C2F5-B327-8EFF31258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5AA9E-E6C2-CC02-9228-FECA4E655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34C58-4A7D-20F4-479E-87148FC1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3540B-DBA4-B50B-5894-E399A450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25960-E610-1B92-2C3F-48FFA01A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615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90AA-16F2-3028-E197-BEFA0BC9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F5CF6-41EA-3257-06D0-A820E3BC2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4E989-7D64-9A4D-C608-F837D5F0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BC41F-2771-97BF-9285-2BDBA000D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42EE9-599D-175B-F355-61C1B1AB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90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CDC46-A555-C768-F13B-F9E23B49D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C557D-E366-4616-6B57-21FBC981F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9DE06-032B-8A95-C820-063508981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01EE0-872D-43D2-8D68-C3C73D6E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6AB41-34EA-FE74-BFEF-59A77E5B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77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43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61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20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59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64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64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97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EE2F4E0-1E86-9993-66BF-D4B6698D39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5177456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5" imgH="416" progId="TCLayout.ActiveDocument.1">
                  <p:embed/>
                </p:oleObj>
              </mc:Choice>
              <mc:Fallback>
                <p:oleObj name="think-cell Slide" r:id="rId15" imgW="415" imgH="41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D5706BE-102B-499B-05A9-DCDE3E2250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43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D082E-D34D-A0CA-FB53-4BA6689E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8C279-255E-6F67-F33C-1F9E70067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87F8D-6BC3-E326-94C8-BCFE7E814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ACAAE4-BC76-4FFC-9997-350647EC4B69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EEBFD-2EE9-4513-E0D0-3B2868EF4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C3D16-B3D4-5DA7-B1BC-7F46DA0C3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B77413-52DD-4223-97C0-899A619FF949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552585F-4EC9-3538-D5B1-952748896C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5177456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15" imgH="416" progId="TCLayout.ActiveDocument.1">
                  <p:embed/>
                </p:oleObj>
              </mc:Choice>
              <mc:Fallback>
                <p:oleObj name="think-cell Slide" r:id="rId14" imgW="415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E2F4E0-1E86-9993-66BF-D4B6698D39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00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2.bin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</a:schemeClr>
            </a:gs>
            <a:gs pos="50000">
              <a:srgbClr val="FFC0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4E393E8-86A7-69E9-E248-3C7BDED78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1161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DCF0FFF-2051-009A-CD23-37BDEF73A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2718" y="700032"/>
            <a:ext cx="7727498" cy="2331990"/>
          </a:xfrm>
        </p:spPr>
        <p:txBody>
          <a:bodyPr vert="horz">
            <a:noAutofit/>
          </a:bodyPr>
          <a:lstStyle/>
          <a:p>
            <a:pPr algn="ctr"/>
            <a:r>
              <a:rPr lang="en-GB" sz="4800" dirty="0">
                <a:latin typeface="Aharoni" panose="02010803020104030203" pitchFamily="2" charset="-79"/>
                <a:cs typeface="Aharoni" panose="02010803020104030203" pitchFamily="2" charset="-79"/>
              </a:rPr>
              <a:t>Chaitanya </a:t>
            </a:r>
            <a:r>
              <a:rPr lang="en-GB" sz="4800" dirty="0" err="1">
                <a:latin typeface="Aharoni" panose="02010803020104030203" pitchFamily="2" charset="-79"/>
                <a:cs typeface="Aharoni" panose="02010803020104030203" pitchFamily="2" charset="-79"/>
              </a:rPr>
              <a:t>CaritamritA</a:t>
            </a:r>
            <a:r>
              <a:rPr lang="en-GB" sz="4800" dirty="0">
                <a:latin typeface="Aharoni" panose="02010803020104030203" pitchFamily="2" charset="-79"/>
                <a:cs typeface="Aharoni" panose="02010803020104030203" pitchFamily="2" charset="-79"/>
              </a:rPr>
              <a:t> distribution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D21F2-7657-1887-D488-B1C37278A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915" y="561609"/>
            <a:ext cx="5797990" cy="77549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ICC Book Distribution Committee Presents</a:t>
            </a:r>
          </a:p>
        </p:txBody>
      </p:sp>
      <p:pic>
        <p:nvPicPr>
          <p:cNvPr id="5" name="Picture 4" descr="A painting of a person dancing&#10;&#10;Description automatically generated">
            <a:extLst>
              <a:ext uri="{FF2B5EF4-FFF2-40B4-BE49-F238E27FC236}">
                <a16:creationId xmlns:a16="http://schemas.microsoft.com/office/drawing/2014/main" id="{3C0771C5-4928-30DB-04A6-E73F9A10B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25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9" name="Picture 18" descr="A group of books with images&#10;&#10;Description automatically generated">
            <a:extLst>
              <a:ext uri="{FF2B5EF4-FFF2-40B4-BE49-F238E27FC236}">
                <a16:creationId xmlns:a16="http://schemas.microsoft.com/office/drawing/2014/main" id="{FB0A8479-8EDE-4AE9-DC27-209908F03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93600" l="10000" r="90000">
                        <a14:foregroundMark x1="13600" y1="14700" x2="13600" y2="14700"/>
                        <a14:foregroundMark x1="13600" y1="14700" x2="13600" y2="14700"/>
                        <a14:foregroundMark x1="27500" y1="8000" x2="27500" y2="8000"/>
                        <a14:foregroundMark x1="27500" y1="8000" x2="27500" y2="8000"/>
                        <a14:foregroundMark x1="84200" y1="54800" x2="84200" y2="54800"/>
                        <a14:foregroundMark x1="73100" y1="91300" x2="73100" y2="91300"/>
                        <a14:foregroundMark x1="84200" y1="64700" x2="84200" y2="64700"/>
                        <a14:foregroundMark x1="84800" y1="46400" x2="84800" y2="46400"/>
                        <a14:foregroundMark x1="78700" y1="93600" x2="78700" y2="9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43" y="3032022"/>
            <a:ext cx="3856457" cy="3856457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43CF0B88-E462-FFE3-8C7D-A338E88F8C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" y="65236"/>
            <a:ext cx="1446122" cy="617646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63B81F34-9D59-F479-7FBD-053E5544BA27}"/>
              </a:ext>
            </a:extLst>
          </p:cNvPr>
          <p:cNvSpPr/>
          <p:nvPr/>
        </p:nvSpPr>
        <p:spPr>
          <a:xfrm>
            <a:off x="3403600" y="5557520"/>
            <a:ext cx="8554720" cy="99568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Fairwater Script" panose="02000507000000020003" pitchFamily="2" charset="0"/>
              </a:rPr>
              <a:t>“This book selling is the real preaching of our cult. Especially when you sell Chaitanya </a:t>
            </a:r>
            <a:r>
              <a:rPr lang="en-GB" sz="2000" b="1" dirty="0" err="1">
                <a:latin typeface="Fairwater Script" panose="02000507000000020003" pitchFamily="2" charset="0"/>
              </a:rPr>
              <a:t>Critamrit</a:t>
            </a:r>
            <a:r>
              <a:rPr lang="en-GB" sz="2000" b="1" dirty="0">
                <a:latin typeface="Fairwater Script" panose="02000507000000020003" pitchFamily="2" charset="0"/>
              </a:rPr>
              <a:t> and Bhagavatam.” </a:t>
            </a:r>
            <a:r>
              <a:rPr lang="en-GB" sz="2000" b="1" dirty="0"/>
              <a:t>~ </a:t>
            </a:r>
            <a:r>
              <a:rPr lang="en-GB" sz="1400" b="1" i="1" dirty="0" err="1"/>
              <a:t>Srila</a:t>
            </a:r>
            <a:r>
              <a:rPr lang="en-GB" sz="1400" b="1" i="1" dirty="0"/>
              <a:t> </a:t>
            </a:r>
            <a:r>
              <a:rPr lang="en-GB" sz="1400" b="1" i="1" dirty="0" err="1"/>
              <a:t>Prabhupada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39140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 holding a book&#10;&#10;Description automatically generated">
            <a:extLst>
              <a:ext uri="{FF2B5EF4-FFF2-40B4-BE49-F238E27FC236}">
                <a16:creationId xmlns:a16="http://schemas.microsoft.com/office/drawing/2014/main" id="{94174DE7-DE50-6BF2-9D5D-337713819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10" y="0"/>
            <a:ext cx="53149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A33E8C-AD8B-C577-2C8B-7149627959AA}"/>
              </a:ext>
            </a:extLst>
          </p:cNvPr>
          <p:cNvSpPr txBox="1"/>
          <p:nvPr/>
        </p:nvSpPr>
        <p:spPr>
          <a:xfrm>
            <a:off x="400552" y="478229"/>
            <a:ext cx="562102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…..I want that every respectable person has a full set of Bhagavatam &amp; Chaitanya </a:t>
            </a:r>
            <a:r>
              <a:rPr lang="en-GB" sz="40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Caritamrit</a:t>
            </a:r>
            <a:r>
              <a:rPr lang="en-GB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in his home.</a:t>
            </a:r>
          </a:p>
          <a:p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~ </a:t>
            </a:r>
            <a:r>
              <a:rPr lang="en-GB" sz="16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Srila</a:t>
            </a:r>
            <a:r>
              <a:rPr lang="en-GB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Prabhupada</a:t>
            </a:r>
            <a:r>
              <a:rPr lang="en-GB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to </a:t>
            </a:r>
            <a:r>
              <a:rPr lang="en-GB" sz="16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Drdha-Vrta</a:t>
            </a:r>
            <a:r>
              <a:rPr lang="en-GB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Rsabhadeva</a:t>
            </a:r>
            <a:r>
              <a:rPr lang="en-GB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&amp; Stan </a:t>
            </a:r>
          </a:p>
          <a:p>
            <a:r>
              <a:rPr lang="en-GB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California USA, 24</a:t>
            </a:r>
            <a:r>
              <a:rPr lang="en-GB" sz="1600" baseline="30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January 1977</a:t>
            </a:r>
          </a:p>
        </p:txBody>
      </p:sp>
    </p:spTree>
    <p:extLst>
      <p:ext uri="{BB962C8B-B14F-4D97-AF65-F5344CB8AC3E}">
        <p14:creationId xmlns:p14="http://schemas.microsoft.com/office/powerpoint/2010/main" val="83878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ooks with images&#10;&#10;Description automatically generated">
            <a:extLst>
              <a:ext uri="{FF2B5EF4-FFF2-40B4-BE49-F238E27FC236}">
                <a16:creationId xmlns:a16="http://schemas.microsoft.com/office/drawing/2014/main" id="{AAED1349-1ECB-A61D-3E3E-B88522390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3600" l="10000" r="90000">
                        <a14:foregroundMark x1="13600" y1="14700" x2="13600" y2="14700"/>
                        <a14:foregroundMark x1="13600" y1="14700" x2="13600" y2="14700"/>
                        <a14:foregroundMark x1="27500" y1="8000" x2="27500" y2="8000"/>
                        <a14:foregroundMark x1="27500" y1="8000" x2="27500" y2="8000"/>
                        <a14:foregroundMark x1="84200" y1="54800" x2="84200" y2="54800"/>
                        <a14:foregroundMark x1="73100" y1="91300" x2="73100" y2="91300"/>
                        <a14:foregroundMark x1="84200" y1="64700" x2="84200" y2="64700"/>
                        <a14:foregroundMark x1="84800" y1="46400" x2="84800" y2="46400"/>
                        <a14:foregroundMark x1="78700" y1="93600" x2="78700" y2="9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19" b="215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FD5DA6-057E-B6EB-1473-F1D10D808E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8B23C4-64D9-4932-4A2B-D027552B9102}"/>
              </a:ext>
            </a:extLst>
          </p:cNvPr>
          <p:cNvSpPr txBox="1"/>
          <p:nvPr/>
        </p:nvSpPr>
        <p:spPr>
          <a:xfrm>
            <a:off x="167640" y="1295881"/>
            <a:ext cx="1185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Caitanya</a:t>
            </a:r>
            <a:r>
              <a:rPr lang="en-GB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Caritamrta</a:t>
            </a:r>
            <a:r>
              <a:rPr lang="en-GB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Nitya </a:t>
            </a:r>
            <a:r>
              <a:rPr lang="en-GB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nutana</a:t>
            </a:r>
            <a:endParaRPr lang="en-GB" sz="40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GB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Sunite</a:t>
            </a:r>
            <a:r>
              <a:rPr lang="en-GB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sunite</a:t>
            </a:r>
            <a:r>
              <a:rPr lang="en-GB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judaya</a:t>
            </a:r>
            <a:r>
              <a:rPr lang="en-GB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hrdaya</a:t>
            </a:r>
            <a:r>
              <a:rPr lang="en-GB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sravana</a:t>
            </a:r>
            <a:endParaRPr lang="en-GB" sz="40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F554FE-9EA2-76A8-F2BE-48B7101637A1}"/>
              </a:ext>
            </a:extLst>
          </p:cNvPr>
          <p:cNvSpPr/>
          <p:nvPr/>
        </p:nvSpPr>
        <p:spPr>
          <a:xfrm>
            <a:off x="0" y="3281680"/>
            <a:ext cx="12192000" cy="3413760"/>
          </a:xfrm>
          <a:prstGeom prst="ellipse">
            <a:avLst/>
          </a:prstGeom>
          <a:solidFill>
            <a:schemeClr val="accent4">
              <a:alpha val="4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rgbClr val="FFC000"/>
              </a:solidFill>
              <a:latin typeface="Aptos Black" panose="020F0502020204030204" pitchFamily="34" charset="0"/>
            </a:endParaRPr>
          </a:p>
          <a:p>
            <a:pPr algn="ctr"/>
            <a:r>
              <a:rPr lang="en-GB" sz="3200" dirty="0">
                <a:solidFill>
                  <a:srgbClr val="FFC000"/>
                </a:solidFill>
                <a:latin typeface="Aptos Black" panose="020F0502020204030204" pitchFamily="34" charset="0"/>
              </a:rPr>
              <a:t>Sri Chaitanya </a:t>
            </a:r>
            <a:r>
              <a:rPr lang="en-GB" sz="3200" dirty="0" err="1">
                <a:solidFill>
                  <a:srgbClr val="FFC000"/>
                </a:solidFill>
                <a:latin typeface="Aptos Black" panose="020F0502020204030204" pitchFamily="34" charset="0"/>
              </a:rPr>
              <a:t>Caritamrit</a:t>
            </a:r>
            <a:r>
              <a:rPr lang="en-GB" sz="3200" dirty="0">
                <a:solidFill>
                  <a:srgbClr val="FFC000"/>
                </a:solidFill>
                <a:latin typeface="Aptos Black" panose="020F0502020204030204" pitchFamily="34" charset="0"/>
              </a:rPr>
              <a:t> is ever increasingly fresh. For one who hears it again and again, the heart and ear become pacified.</a:t>
            </a:r>
          </a:p>
          <a:p>
            <a:pPr algn="ctr"/>
            <a:endParaRPr lang="en-GB" sz="2000" dirty="0">
              <a:solidFill>
                <a:srgbClr val="FFC000"/>
              </a:solidFill>
              <a:latin typeface="Aptos Black" panose="020F0502020204030204" pitchFamily="34" charset="0"/>
            </a:endParaRPr>
          </a:p>
          <a:p>
            <a:pPr algn="ctr"/>
            <a:endParaRPr lang="en-GB" sz="2000" dirty="0">
              <a:solidFill>
                <a:srgbClr val="FFC000"/>
              </a:solidFill>
              <a:latin typeface="Aptos Black" panose="020F0502020204030204" pitchFamily="34" charset="0"/>
            </a:endParaRPr>
          </a:p>
          <a:p>
            <a:pPr algn="ctr"/>
            <a:r>
              <a:rPr lang="en-GB" sz="2000" dirty="0">
                <a:solidFill>
                  <a:srgbClr val="FFC000"/>
                </a:solidFill>
                <a:latin typeface="Aptos Black" panose="020F0502020204030204" pitchFamily="34" charset="0"/>
              </a:rPr>
              <a:t>~ CC-</a:t>
            </a:r>
            <a:r>
              <a:rPr lang="en-GB" sz="2000" dirty="0" err="1">
                <a:solidFill>
                  <a:srgbClr val="FFC000"/>
                </a:solidFill>
                <a:latin typeface="Aptos Black" panose="020F0502020204030204" pitchFamily="34" charset="0"/>
              </a:rPr>
              <a:t>Antya</a:t>
            </a:r>
            <a:r>
              <a:rPr lang="en-GB" sz="2000" dirty="0">
                <a:solidFill>
                  <a:srgbClr val="FFC000"/>
                </a:solidFill>
                <a:latin typeface="Aptos Black" panose="020F0502020204030204" pitchFamily="34" charset="0"/>
              </a:rPr>
              <a:t> Lila 3.19.111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991F2AD-B4EB-E1B5-2FD7-A2E19E7BC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8"/>
          <a:stretch/>
        </p:blipFill>
        <p:spPr>
          <a:xfrm>
            <a:off x="-13562" y="-40639"/>
            <a:ext cx="693012" cy="61764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621121E-7D6F-7340-7557-993D054F5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8"/>
          <a:stretch/>
        </p:blipFill>
        <p:spPr>
          <a:xfrm>
            <a:off x="11512550" y="10150"/>
            <a:ext cx="693012" cy="61764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E6AF46-1291-67F7-3D69-D4FB6A221FAE}"/>
              </a:ext>
            </a:extLst>
          </p:cNvPr>
          <p:cNvCxnSpPr/>
          <p:nvPr/>
        </p:nvCxnSpPr>
        <p:spPr>
          <a:xfrm>
            <a:off x="4795284" y="5773479"/>
            <a:ext cx="237106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789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ok cover with a picture of a person&#10;&#10;Description automatically generated">
            <a:extLst>
              <a:ext uri="{FF2B5EF4-FFF2-40B4-BE49-F238E27FC236}">
                <a16:creationId xmlns:a16="http://schemas.microsoft.com/office/drawing/2014/main" id="{FEC9595B-6BFB-0CF1-B8CD-C991ED57C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1263" r="3069" b="3866"/>
          <a:stretch/>
        </p:blipFill>
        <p:spPr>
          <a:xfrm rot="20957371">
            <a:off x="662502" y="282384"/>
            <a:ext cx="3611644" cy="61099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AFF89A-EF19-FD69-2F54-4B99A37B56CC}"/>
              </a:ext>
            </a:extLst>
          </p:cNvPr>
          <p:cNvSpPr/>
          <p:nvPr/>
        </p:nvSpPr>
        <p:spPr>
          <a:xfrm>
            <a:off x="4986670" y="-1"/>
            <a:ext cx="7205330" cy="6858001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The purpose of this Krishna consciousness movement is stated by Chaitanya </a:t>
            </a:r>
            <a:r>
              <a:rPr lang="en-US" sz="1800" kern="1200" dirty="0" err="1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Mahaprabhu</a:t>
            </a:r>
            <a:r>
              <a:rPr lang="en-US" sz="1800" kern="1200" dirty="0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in the Chaitanya </a:t>
            </a:r>
            <a:r>
              <a:rPr lang="en-US" sz="1800" kern="1200" dirty="0" err="1">
                <a:solidFill>
                  <a:schemeClr val="bg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Caritamrit</a:t>
            </a:r>
            <a:r>
              <a:rPr lang="en-US" sz="1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…as you also preach earnestly…you will do the highest good for others and for yourself as well…Gradually spread the book distribution to every home.</a:t>
            </a:r>
          </a:p>
          <a:p>
            <a:pPr algn="ctr"/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~ </a:t>
            </a:r>
            <a:r>
              <a:rPr lang="en-US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Srila</a:t>
            </a: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Prabhupada</a:t>
            </a: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to Bir Krishna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Mayapur, 10</a:t>
            </a:r>
            <a:r>
              <a:rPr lang="en-US" baseline="30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February, 1977</a:t>
            </a:r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EDB5AD-AB8C-7933-878C-C5289EFBFA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8"/>
          <a:stretch/>
        </p:blipFill>
        <p:spPr>
          <a:xfrm>
            <a:off x="-13562" y="-40639"/>
            <a:ext cx="693012" cy="617646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751A62-9DD7-ABAD-D619-971FC24A7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8"/>
          <a:stretch/>
        </p:blipFill>
        <p:spPr>
          <a:xfrm>
            <a:off x="11512550" y="10150"/>
            <a:ext cx="693012" cy="6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2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BE148B-1F81-93D0-7982-F87CD5905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" t="1555" r="3187" b="3737"/>
          <a:stretch/>
        </p:blipFill>
        <p:spPr>
          <a:xfrm>
            <a:off x="4688958" y="-24004"/>
            <a:ext cx="7503042" cy="6127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68C6A2-9024-C667-62AA-126FC417522F}"/>
              </a:ext>
            </a:extLst>
          </p:cNvPr>
          <p:cNvSpPr txBox="1"/>
          <p:nvPr/>
        </p:nvSpPr>
        <p:spPr>
          <a:xfrm>
            <a:off x="-13562" y="779122"/>
            <a:ext cx="45188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ptos Black" panose="020B0004020202020204" pitchFamily="34" charset="0"/>
              </a:rPr>
              <a:t>In Chaitanya </a:t>
            </a:r>
            <a:r>
              <a:rPr lang="en-GB" sz="2400" dirty="0" err="1">
                <a:latin typeface="Aptos Black" panose="020B0004020202020204" pitchFamily="34" charset="0"/>
              </a:rPr>
              <a:t>Caritamrit</a:t>
            </a:r>
            <a:r>
              <a:rPr lang="en-GB" sz="2400" dirty="0">
                <a:latin typeface="Aptos Black" panose="020B0004020202020204" pitchFamily="34" charset="0"/>
              </a:rPr>
              <a:t> it is said that nobody should be neglectful of the Siddhanta because by </a:t>
            </a:r>
            <a:r>
              <a:rPr lang="en-GB" sz="2400" dirty="0" err="1">
                <a:latin typeface="Aptos Black" panose="020B0004020202020204" pitchFamily="34" charset="0"/>
              </a:rPr>
              <a:t>siddhantic</a:t>
            </a:r>
            <a:r>
              <a:rPr lang="en-GB" sz="2400" dirty="0">
                <a:latin typeface="Aptos Black" panose="020B0004020202020204" pitchFamily="34" charset="0"/>
              </a:rPr>
              <a:t> conclusion one becomes firm in Krishna consciousness….&amp; the boys and girls in our Krishna society should now give more attention for studying the books very attentively.</a:t>
            </a:r>
          </a:p>
          <a:p>
            <a:pPr algn="ctr"/>
            <a:endParaRPr lang="en-GB" sz="2400" dirty="0">
              <a:latin typeface="Aptos Black" panose="020B0004020202020204" pitchFamily="34" charset="0"/>
            </a:endParaRPr>
          </a:p>
          <a:p>
            <a:pPr algn="ctr"/>
            <a:r>
              <a:rPr lang="en-GB" sz="1600" dirty="0">
                <a:latin typeface="Aptos Black" panose="020B0004020202020204" pitchFamily="34" charset="0"/>
              </a:rPr>
              <a:t>~ </a:t>
            </a:r>
            <a:r>
              <a:rPr lang="en-GB" sz="1600" dirty="0" err="1">
                <a:latin typeface="Aptos Black" panose="020B0004020202020204" pitchFamily="34" charset="0"/>
              </a:rPr>
              <a:t>Srila</a:t>
            </a:r>
            <a:r>
              <a:rPr lang="en-GB" sz="1600" dirty="0">
                <a:latin typeface="Aptos Black" panose="020B0004020202020204" pitchFamily="34" charset="0"/>
              </a:rPr>
              <a:t> </a:t>
            </a:r>
            <a:r>
              <a:rPr lang="en-GB" sz="1600" dirty="0" err="1">
                <a:latin typeface="Aptos Black" panose="020B0004020202020204" pitchFamily="34" charset="0"/>
              </a:rPr>
              <a:t>Prabhupada</a:t>
            </a:r>
            <a:r>
              <a:rPr lang="en-GB" sz="1600" dirty="0">
                <a:latin typeface="Aptos Black" panose="020B0004020202020204" pitchFamily="34" charset="0"/>
              </a:rPr>
              <a:t> to Krishna Devi </a:t>
            </a:r>
          </a:p>
          <a:p>
            <a:pPr algn="ctr"/>
            <a:r>
              <a:rPr lang="en-GB" sz="1600" dirty="0">
                <a:latin typeface="Aptos Black" panose="020B0004020202020204" pitchFamily="34" charset="0"/>
              </a:rPr>
              <a:t>17</a:t>
            </a:r>
            <a:r>
              <a:rPr lang="en-GB" sz="1600" baseline="30000" dirty="0">
                <a:latin typeface="Aptos Black" panose="020B0004020202020204" pitchFamily="34" charset="0"/>
              </a:rPr>
              <a:t>th</a:t>
            </a:r>
            <a:r>
              <a:rPr lang="en-GB" sz="1600" dirty="0">
                <a:latin typeface="Aptos Black" panose="020B0004020202020204" pitchFamily="34" charset="0"/>
              </a:rPr>
              <a:t> Feb, 1970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B61DE48-785C-5225-61A5-27D0E3235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8"/>
          <a:stretch/>
        </p:blipFill>
        <p:spPr>
          <a:xfrm>
            <a:off x="-13562" y="-40639"/>
            <a:ext cx="693012" cy="61764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CBCC919-F8E7-A6BB-354A-41F44BFF1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8"/>
          <a:stretch/>
        </p:blipFill>
        <p:spPr>
          <a:xfrm>
            <a:off x="11512550" y="10150"/>
            <a:ext cx="693012" cy="6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03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EB1F63-2323-CFD1-73E0-73A82F083B6D}"/>
              </a:ext>
            </a:extLst>
          </p:cNvPr>
          <p:cNvSpPr txBox="1"/>
          <p:nvPr/>
        </p:nvSpPr>
        <p:spPr>
          <a:xfrm>
            <a:off x="837398" y="317634"/>
            <a:ext cx="10400445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sz="5400" dirty="0"/>
          </a:p>
          <a:p>
            <a:r>
              <a:rPr lang="en-IN" sz="5400" dirty="0" err="1"/>
              <a:t>siddhanta</a:t>
            </a:r>
            <a:r>
              <a:rPr lang="en-IN" sz="5400" dirty="0"/>
              <a:t> </a:t>
            </a:r>
            <a:r>
              <a:rPr lang="en-IN" sz="5400" dirty="0" err="1"/>
              <a:t>baliya</a:t>
            </a:r>
            <a:r>
              <a:rPr lang="en-IN" sz="5400" dirty="0"/>
              <a:t> </a:t>
            </a:r>
            <a:r>
              <a:rPr lang="en-IN" sz="5400" dirty="0" err="1"/>
              <a:t>citte</a:t>
            </a:r>
            <a:r>
              <a:rPr lang="en-IN" sz="5400" dirty="0"/>
              <a:t> </a:t>
            </a:r>
            <a:r>
              <a:rPr lang="en-IN" sz="5400" dirty="0" err="1"/>
              <a:t>na</a:t>
            </a:r>
            <a:r>
              <a:rPr lang="en-IN" sz="5400" dirty="0"/>
              <a:t> kara </a:t>
            </a:r>
            <a:r>
              <a:rPr lang="en-IN" sz="5400" dirty="0" err="1"/>
              <a:t>alasa</a:t>
            </a:r>
            <a:endParaRPr lang="en-IN" sz="5400" dirty="0"/>
          </a:p>
          <a:p>
            <a:r>
              <a:rPr lang="en-IN" sz="5400" dirty="0" err="1"/>
              <a:t>iha</a:t>
            </a:r>
            <a:r>
              <a:rPr lang="en-IN" sz="5400" dirty="0"/>
              <a:t> ha-</a:t>
            </a:r>
            <a:r>
              <a:rPr lang="en-IN" sz="5400" dirty="0" err="1"/>
              <a:t>ite</a:t>
            </a:r>
            <a:r>
              <a:rPr lang="en-IN" sz="5400" dirty="0"/>
              <a:t> </a:t>
            </a:r>
            <a:r>
              <a:rPr lang="en-IN" sz="5400" dirty="0" err="1"/>
              <a:t>krsne</a:t>
            </a:r>
            <a:r>
              <a:rPr lang="en-IN" sz="5400" dirty="0"/>
              <a:t> </a:t>
            </a:r>
            <a:r>
              <a:rPr lang="en-IN" sz="5400" dirty="0" err="1"/>
              <a:t>lage</a:t>
            </a:r>
            <a:r>
              <a:rPr lang="en-IN" sz="5400" dirty="0"/>
              <a:t> </a:t>
            </a:r>
            <a:r>
              <a:rPr lang="en-IN" sz="5400" dirty="0" err="1"/>
              <a:t>sudrdha</a:t>
            </a:r>
            <a:r>
              <a:rPr lang="en-IN" sz="5400" dirty="0"/>
              <a:t> </a:t>
            </a:r>
            <a:r>
              <a:rPr lang="en-IN" sz="5400" dirty="0" err="1"/>
              <a:t>manasa</a:t>
            </a:r>
            <a:endParaRPr lang="en-IN" sz="5400" dirty="0"/>
          </a:p>
          <a:p>
            <a:r>
              <a:rPr lang="en-IN" sz="3200" dirty="0"/>
              <a:t>TRANSLATION</a:t>
            </a:r>
          </a:p>
          <a:p>
            <a:r>
              <a:rPr lang="en-IN" sz="3200" dirty="0"/>
              <a:t>A sincere student should not neglect the discussion of such conclusions, considering them controversial, for such discussions strengthen the mind. Thus one's mind becomes attached to Sri Krsna. Adi 2.117</a:t>
            </a:r>
          </a:p>
        </p:txBody>
      </p:sp>
    </p:spTree>
    <p:extLst>
      <p:ext uri="{BB962C8B-B14F-4D97-AF65-F5344CB8AC3E}">
        <p14:creationId xmlns:p14="http://schemas.microsoft.com/office/powerpoint/2010/main" val="122184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4-03-02 at 7.50.23 AM">
            <a:hlinkClick r:id="" action="ppaction://media"/>
            <a:extLst>
              <a:ext uri="{FF2B5EF4-FFF2-40B4-BE49-F238E27FC236}">
                <a16:creationId xmlns:a16="http://schemas.microsoft.com/office/drawing/2014/main" id="{D29FC8BD-9C42-3230-D741-98FF16A3D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459" y="168812"/>
            <a:ext cx="12212459" cy="652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A67EC2-3896-17F6-21CE-08E842E2881F}"/>
              </a:ext>
            </a:extLst>
          </p:cNvPr>
          <p:cNvSpPr txBox="1"/>
          <p:nvPr/>
        </p:nvSpPr>
        <p:spPr>
          <a:xfrm>
            <a:off x="8115300" y="1562669"/>
            <a:ext cx="3389515" cy="2380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Hare Krishna</a:t>
            </a:r>
          </a:p>
        </p:txBody>
      </p:sp>
      <p:pic>
        <p:nvPicPr>
          <p:cNvPr id="4" name="Picture 3" descr="A Buddha figurine with a person sitting on the background holding a beaded necklace">
            <a:extLst>
              <a:ext uri="{FF2B5EF4-FFF2-40B4-BE49-F238E27FC236}">
                <a16:creationId xmlns:a16="http://schemas.microsoft.com/office/drawing/2014/main" id="{BA3DF44C-B688-67A7-F8D5-7B5B12723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4" r="8084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92311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0cb1e24-a0e2-4a4c-9340-733297c9cd7c}" enabled="1" method="Privileged" siteId="{db1e96a8-a3da-442a-930b-235cac24cd5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61</TotalTime>
  <Words>322</Words>
  <Application>Microsoft Office PowerPoint</Application>
  <PresentationFormat>Widescreen</PresentationFormat>
  <Paragraphs>32</Paragraphs>
  <Slides>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Aharoni</vt:lpstr>
      <vt:lpstr>Aptos</vt:lpstr>
      <vt:lpstr>Aptos Black</vt:lpstr>
      <vt:lpstr>Aptos Display</vt:lpstr>
      <vt:lpstr>Arial</vt:lpstr>
      <vt:lpstr>Calibri</vt:lpstr>
      <vt:lpstr>Fairwater Script</vt:lpstr>
      <vt:lpstr>Gill Sans MT</vt:lpstr>
      <vt:lpstr>Gallery</vt:lpstr>
      <vt:lpstr>Office Theme</vt:lpstr>
      <vt:lpstr>think-cell Slide</vt:lpstr>
      <vt:lpstr>Chaitanya CaritamritA distribution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Chaitanya Caritamrit distribution</dc:title>
  <dc:creator>Kumari, Nidhi SSSCCH-PTS/TSW</dc:creator>
  <cp:lastModifiedBy>Rambhadra das</cp:lastModifiedBy>
  <cp:revision>7</cp:revision>
  <dcterms:created xsi:type="dcterms:W3CDTF">2024-03-02T01:22:03Z</dcterms:created>
  <dcterms:modified xsi:type="dcterms:W3CDTF">2024-03-02T04:40:43Z</dcterms:modified>
</cp:coreProperties>
</file>